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7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slide" Target="slides/slide18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08b47d77b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1008b47d77b_6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008b47d77b_6_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09c19824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09c19824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09c19824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09c19824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0735fa3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0735fa3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0735fa30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0735fa30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0735fa30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0735fa30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0cfe311a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0cfe311a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0cfe311a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00cfe311a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0cfe311a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0cfe311a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0cfe311a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00cfe311a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884b70fdc_1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f884b70fdc_1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f884b70fdc_1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884b70fdc_1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f884b70fdc_1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f884b70fdc_1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884b70fdc_1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f884b70fdc_1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f884b70fdc_1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884b70fdc_1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f884b70fdc_1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f884b70fdc_1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884b70fdc_1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f884b70fdc_1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f884b70fdc_1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884b70fdc_1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f884b70fdc_1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f884b70fdc_1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884b70fdc_1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f884b70fdc_1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f884b70fdc_1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08b47d77b_1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008b47d77b_1_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008b47d77b_1_10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Option 1" showMasterSp="0">
  <p:cSld name="Cover -Option 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rial view of UMass Amherst campus."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1" y="456420"/>
            <a:ext cx="4826642" cy="1661689"/>
          </a:xfrm>
          <a:prstGeom prst="rect">
            <a:avLst/>
          </a:prstGeom>
          <a:gradFill>
            <a:gsLst>
              <a:gs pos="0">
                <a:srgbClr val="861C33"/>
              </a:gs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1" y="2103515"/>
            <a:ext cx="4826642" cy="1873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>
            <p:ph type="ctrTitle"/>
          </p:nvPr>
        </p:nvSpPr>
        <p:spPr>
          <a:xfrm>
            <a:off x="1" y="456420"/>
            <a:ext cx="4826643" cy="1647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0050" spcFirstLastPara="1" rIns="4800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University of Massachusetts Amherst. Be Revolutionary.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387" y="499218"/>
            <a:ext cx="1418686" cy="567474"/>
          </a:xfrm>
          <a:prstGeom prst="rect">
            <a:avLst/>
          </a:prstGeom>
          <a:noFill/>
          <a:ln>
            <a:noFill/>
          </a:ln>
          <a:effectLst>
            <a:outerShdw blurRad="509240" rotWithShape="0" algn="tl" dir="4140000" dist="149621">
              <a:schemeClr val="lt1">
                <a:alpha val="76078"/>
              </a:schemeClr>
            </a:outerShdw>
          </a:effectLst>
        </p:spPr>
      </p:pic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Option 2" showMasterSp="0">
  <p:cSld name="Cover -Option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rial view of UMass Amherst campus." id="67" name="Google Shape;6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versity of Massachusetts Amherst. Be Revolutionary."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0829" y="522082"/>
            <a:ext cx="1693041" cy="677216"/>
          </a:xfrm>
          <a:prstGeom prst="rect">
            <a:avLst/>
          </a:prstGeom>
          <a:noFill/>
          <a:ln>
            <a:noFill/>
          </a:ln>
          <a:effectLst>
            <a:outerShdw blurRad="508000" sx="67000" rotWithShape="0" algn="tl" dist="38100" sy="67000">
              <a:schemeClr val="lt1">
                <a:alpha val="68627"/>
              </a:schemeClr>
            </a:outerShdw>
          </a:effectLst>
        </p:spPr>
      </p:pic>
      <p:sp>
        <p:nvSpPr>
          <p:cNvPr id="69" name="Google Shape;69;p15"/>
          <p:cNvSpPr/>
          <p:nvPr/>
        </p:nvSpPr>
        <p:spPr>
          <a:xfrm>
            <a:off x="1" y="456420"/>
            <a:ext cx="4826642" cy="1661689"/>
          </a:xfrm>
          <a:prstGeom prst="rect">
            <a:avLst/>
          </a:prstGeom>
          <a:gradFill>
            <a:gsLst>
              <a:gs pos="0">
                <a:srgbClr val="861C33"/>
              </a:gs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" y="2103515"/>
            <a:ext cx="4826642" cy="1873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 txBox="1"/>
          <p:nvPr>
            <p:ph type="ctrTitle"/>
          </p:nvPr>
        </p:nvSpPr>
        <p:spPr>
          <a:xfrm>
            <a:off x="1" y="456420"/>
            <a:ext cx="4826643" cy="1647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0050" spcFirstLastPara="1" rIns="4800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-Option 3" showMasterSp="0">
  <p:cSld name="Cover-Option 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erial view of UMass Amherst campus." id="75" name="Google Shape;75;p16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gradFill>
            <a:gsLst>
              <a:gs pos="0">
                <a:srgbClr val="E5E5E4">
                  <a:alpha val="0"/>
                </a:srgbClr>
              </a:gs>
              <a:gs pos="55000">
                <a:srgbClr val="E5E5E4">
                  <a:alpha val="0"/>
                </a:srgbClr>
              </a:gs>
              <a:gs pos="100000">
                <a:srgbClr val="0070C0"/>
              </a:gs>
            </a:gsLst>
            <a:lin ang="16200000" scaled="0"/>
          </a:gradFill>
          <a:ln>
            <a:noFill/>
          </a:ln>
        </p:spPr>
      </p:pic>
      <p:sp>
        <p:nvSpPr>
          <p:cNvPr id="76" name="Google Shape;76;p16"/>
          <p:cNvSpPr/>
          <p:nvPr/>
        </p:nvSpPr>
        <p:spPr>
          <a:xfrm>
            <a:off x="1" y="1561838"/>
            <a:ext cx="4826642" cy="1919948"/>
          </a:xfrm>
          <a:prstGeom prst="rect">
            <a:avLst/>
          </a:prstGeom>
          <a:gradFill>
            <a:gsLst>
              <a:gs pos="0">
                <a:srgbClr val="861C33"/>
              </a:gs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1" y="3467192"/>
            <a:ext cx="4826642" cy="1817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 txBox="1"/>
          <p:nvPr>
            <p:ph type="ctrTitle"/>
          </p:nvPr>
        </p:nvSpPr>
        <p:spPr>
          <a:xfrm>
            <a:off x="1" y="1820097"/>
            <a:ext cx="4826643" cy="16567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0050" spcFirstLastPara="1" rIns="4800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University of Massachusetts Amherst. Be Revolutionary." id="79" name="Google Shape;7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481" y="3923101"/>
            <a:ext cx="1507187" cy="602108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49803"/>
              </a:srgbClr>
            </a:outerShdw>
          </a:effectLst>
        </p:spPr>
      </p:pic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s" showMasterSp="0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0" y="-1"/>
            <a:ext cx="9144000" cy="5143499"/>
          </a:xfrm>
          <a:prstGeom prst="rect">
            <a:avLst/>
          </a:prstGeom>
          <a:gradFill>
            <a:gsLst>
              <a:gs pos="0">
                <a:srgbClr val="861C33"/>
              </a:gs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7"/>
          <p:cNvSpPr txBox="1"/>
          <p:nvPr>
            <p:ph type="title"/>
          </p:nvPr>
        </p:nvSpPr>
        <p:spPr>
          <a:xfrm>
            <a:off x="457200" y="1425856"/>
            <a:ext cx="8229600" cy="25066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Be Revolutionary." id="84" name="Google Shape;8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4266" y="668422"/>
            <a:ext cx="2563199" cy="531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versity of Massachusetts Amherst." id="85" name="Google Shape;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7614264" y="3692614"/>
            <a:ext cx="1735387" cy="69327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slides" showMasterSp="0">
  <p:cSld name="1_Section slide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0" y="-1"/>
            <a:ext cx="9144000" cy="5143499"/>
          </a:xfrm>
          <a:prstGeom prst="rect">
            <a:avLst/>
          </a:prstGeom>
          <a:gradFill>
            <a:gsLst>
              <a:gs pos="0">
                <a:srgbClr val="861C33"/>
              </a:gs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457200" y="1425856"/>
            <a:ext cx="8229600" cy="25066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University of Massachusetts Amherst." id="90" name="Google Shape;9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7614264" y="3692614"/>
            <a:ext cx="1735387" cy="69327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457200" y="890588"/>
            <a:ext cx="8229600" cy="7953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1" type="ftr"/>
          </p:nvPr>
        </p:nvSpPr>
        <p:spPr>
          <a:xfrm>
            <a:off x="1460093" y="4753021"/>
            <a:ext cx="7507393" cy="2598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C7C8C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type="title"/>
          </p:nvPr>
        </p:nvSpPr>
        <p:spPr>
          <a:xfrm>
            <a:off x="457200" y="470473"/>
            <a:ext cx="7886700" cy="4893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1C33"/>
              </a:buClr>
              <a:buSzPts val="2600"/>
              <a:buFont typeface="Arial"/>
              <a:buNone/>
              <a:defRPr>
                <a:solidFill>
                  <a:srgbClr val="861C3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457200" y="1200150"/>
            <a:ext cx="8229600" cy="203165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1" type="ftr"/>
          </p:nvPr>
        </p:nvSpPr>
        <p:spPr>
          <a:xfrm>
            <a:off x="1460093" y="4753021"/>
            <a:ext cx="7507393" cy="2598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C7C8C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type="title"/>
          </p:nvPr>
        </p:nvSpPr>
        <p:spPr>
          <a:xfrm>
            <a:off x="457200" y="470809"/>
            <a:ext cx="8229600" cy="5135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2633"/>
              </a:buClr>
              <a:buSzPts val="2600"/>
              <a:buFont typeface="Arial"/>
              <a:buNone/>
              <a:defRPr>
                <a:solidFill>
                  <a:srgbClr val="86263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s-2" showMasterSp="0">
  <p:cSld name="Section Slides-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>
            <a:off x="0" y="-1"/>
            <a:ext cx="9144000" cy="5143499"/>
          </a:xfrm>
          <a:prstGeom prst="rect">
            <a:avLst/>
          </a:prstGeom>
          <a:gradFill>
            <a:gsLst>
              <a:gs pos="0">
                <a:srgbClr val="585A5D"/>
              </a:gs>
              <a:gs pos="39000">
                <a:srgbClr val="585A5D"/>
              </a:gs>
              <a:gs pos="100000">
                <a:srgbClr val="26262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e Revolutionary." id="104" name="Google Shape;10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4266" y="668422"/>
            <a:ext cx="2563199" cy="5317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>
            <p:ph type="title"/>
          </p:nvPr>
        </p:nvSpPr>
        <p:spPr>
          <a:xfrm>
            <a:off x="457200" y="1425856"/>
            <a:ext cx="8229600" cy="25066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University of Massachusetts Amherst." id="106" name="Google Shape;1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7614264" y="3692614"/>
            <a:ext cx="1735387" cy="69327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Slides-2" showMasterSp="0">
  <p:cSld name="1_Section Slides-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/>
        </p:nvSpPr>
        <p:spPr>
          <a:xfrm>
            <a:off x="0" y="-1"/>
            <a:ext cx="9144000" cy="5143499"/>
          </a:xfrm>
          <a:prstGeom prst="rect">
            <a:avLst/>
          </a:prstGeom>
          <a:gradFill>
            <a:gsLst>
              <a:gs pos="0">
                <a:srgbClr val="585A5D"/>
              </a:gs>
              <a:gs pos="39000">
                <a:srgbClr val="585A5D"/>
              </a:gs>
              <a:gs pos="100000">
                <a:srgbClr val="26262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2"/>
          <p:cNvSpPr txBox="1"/>
          <p:nvPr>
            <p:ph type="title"/>
          </p:nvPr>
        </p:nvSpPr>
        <p:spPr>
          <a:xfrm>
            <a:off x="457200" y="1425856"/>
            <a:ext cx="8229600" cy="25066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University of Massachusetts Amherst." id="111" name="Google Shape;11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7614264" y="3692614"/>
            <a:ext cx="1735387" cy="69327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 page- closing" showMasterSp="0">
  <p:cSld name="Back page- closing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ss photo." id="114" name="Google Shape;11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585A5D">
                  <a:alpha val="0"/>
                </a:srgbClr>
              </a:gs>
              <a:gs pos="39000">
                <a:srgbClr val="585A5D">
                  <a:alpha val="0"/>
                </a:srgbClr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3"/>
          <p:cNvSpPr txBox="1"/>
          <p:nvPr>
            <p:ph type="title"/>
          </p:nvPr>
        </p:nvSpPr>
        <p:spPr>
          <a:xfrm>
            <a:off x="457200" y="1685925"/>
            <a:ext cx="8229600" cy="513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274325" spcFirstLastPara="1" rIns="27432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1C3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802" y="3855592"/>
            <a:ext cx="1507187" cy="602108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68627"/>
              </a:srgbClr>
            </a:outerShdw>
          </a:effectLst>
        </p:spPr>
      </p:pic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457200" y="1200150"/>
            <a:ext cx="4057650" cy="248608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2" type="body"/>
          </p:nvPr>
        </p:nvSpPr>
        <p:spPr>
          <a:xfrm>
            <a:off x="4572000" y="1200150"/>
            <a:ext cx="4114800" cy="248608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1" type="ftr"/>
          </p:nvPr>
        </p:nvSpPr>
        <p:spPr>
          <a:xfrm>
            <a:off x="1460093" y="4753021"/>
            <a:ext cx="7507393" cy="2598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C7C8C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type="title"/>
          </p:nvPr>
        </p:nvSpPr>
        <p:spPr>
          <a:xfrm>
            <a:off x="457200" y="470473"/>
            <a:ext cx="7886700" cy="4893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1C33"/>
              </a:buClr>
              <a:buSzPts val="2600"/>
              <a:buFont typeface="Arial"/>
              <a:buNone/>
              <a:defRPr>
                <a:solidFill>
                  <a:srgbClr val="861C3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457200" y="470473"/>
            <a:ext cx="7886700" cy="4893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1C33"/>
              </a:buClr>
              <a:buSzPts val="2600"/>
              <a:buFont typeface="Arial"/>
              <a:buNone/>
              <a:defRPr>
                <a:solidFill>
                  <a:srgbClr val="861C3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457199" y="1215152"/>
            <a:ext cx="3868340" cy="51743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8" name="Google Shape;128;p25"/>
          <p:cNvSpPr txBox="1"/>
          <p:nvPr>
            <p:ph idx="2" type="body"/>
          </p:nvPr>
        </p:nvSpPr>
        <p:spPr>
          <a:xfrm>
            <a:off x="457200" y="1695187"/>
            <a:ext cx="3868340" cy="26949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3" type="body"/>
          </p:nvPr>
        </p:nvSpPr>
        <p:spPr>
          <a:xfrm>
            <a:off x="4585901" y="1215152"/>
            <a:ext cx="3887391" cy="51743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0" name="Google Shape;130;p25"/>
          <p:cNvSpPr txBox="1"/>
          <p:nvPr>
            <p:ph idx="4" type="body"/>
          </p:nvPr>
        </p:nvSpPr>
        <p:spPr>
          <a:xfrm>
            <a:off x="4572000" y="1690994"/>
            <a:ext cx="3887391" cy="2707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1" type="ftr"/>
          </p:nvPr>
        </p:nvSpPr>
        <p:spPr>
          <a:xfrm>
            <a:off x="1460093" y="4753021"/>
            <a:ext cx="7507393" cy="2598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C7C8C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457200" y="470473"/>
            <a:ext cx="7886700" cy="4893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1C33"/>
              </a:buClr>
              <a:buSzPts val="2600"/>
              <a:buFont typeface="Arial"/>
              <a:buNone/>
              <a:defRPr>
                <a:solidFill>
                  <a:srgbClr val="861C3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448091" y="1003444"/>
            <a:ext cx="3868340" cy="309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25" spcFirstLastPara="1" rIns="2743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6" name="Google Shape;136;p26"/>
          <p:cNvSpPr txBox="1"/>
          <p:nvPr>
            <p:ph idx="2" type="body"/>
          </p:nvPr>
        </p:nvSpPr>
        <p:spPr>
          <a:xfrm>
            <a:off x="448091" y="1547631"/>
            <a:ext cx="3868340" cy="14051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sz="11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idx="3" type="body"/>
          </p:nvPr>
        </p:nvSpPr>
        <p:spPr>
          <a:xfrm>
            <a:off x="4576792" y="1003444"/>
            <a:ext cx="3887391" cy="309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48625" spcFirstLastPara="1" rIns="2743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1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8" name="Google Shape;138;p26"/>
          <p:cNvSpPr txBox="1"/>
          <p:nvPr>
            <p:ph idx="4" type="body"/>
          </p:nvPr>
        </p:nvSpPr>
        <p:spPr>
          <a:xfrm>
            <a:off x="4572000" y="1547631"/>
            <a:ext cx="3887391" cy="14051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548625" spcFirstLastPara="1" rIns="2743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sz="11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39" name="Google Shape;139;p26"/>
          <p:cNvCxnSpPr/>
          <p:nvPr/>
        </p:nvCxnSpPr>
        <p:spPr>
          <a:xfrm rot="10800000">
            <a:off x="4567685" y="1008808"/>
            <a:ext cx="4315" cy="3208562"/>
          </a:xfrm>
          <a:prstGeom prst="straightConnector1">
            <a:avLst/>
          </a:prstGeom>
          <a:noFill/>
          <a:ln cap="flat" cmpd="sng" w="19050">
            <a:solidFill>
              <a:srgbClr val="C9C1A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" name="Google Shape;140;p26"/>
          <p:cNvSpPr txBox="1"/>
          <p:nvPr>
            <p:ph idx="11" type="ftr"/>
          </p:nvPr>
        </p:nvSpPr>
        <p:spPr>
          <a:xfrm>
            <a:off x="1460093" y="4753021"/>
            <a:ext cx="7507393" cy="2598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C7C8C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63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457200" y="470809"/>
            <a:ext cx="8229600" cy="5135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2633"/>
              </a:buClr>
              <a:buSzPts val="2600"/>
              <a:buFont typeface="Arial"/>
              <a:buNone/>
              <a:defRPr>
                <a:solidFill>
                  <a:srgbClr val="86263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7"/>
          <p:cNvSpPr txBox="1"/>
          <p:nvPr>
            <p:ph idx="11" type="ftr"/>
          </p:nvPr>
        </p:nvSpPr>
        <p:spPr>
          <a:xfrm>
            <a:off x="1460093" y="4753021"/>
            <a:ext cx="7507393" cy="2598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C7C8C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idx="11" type="ftr"/>
          </p:nvPr>
        </p:nvSpPr>
        <p:spPr>
          <a:xfrm>
            <a:off x="1460093" y="4753021"/>
            <a:ext cx="7507393" cy="2598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C7C8C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4572000" y="1200150"/>
            <a:ext cx="4114800" cy="179018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51" name="Google Shape;151;p29"/>
          <p:cNvSpPr txBox="1"/>
          <p:nvPr>
            <p:ph idx="2" type="body"/>
          </p:nvPr>
        </p:nvSpPr>
        <p:spPr>
          <a:xfrm>
            <a:off x="457199" y="1200150"/>
            <a:ext cx="2949178" cy="122878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2" name="Google Shape;152;p29"/>
          <p:cNvSpPr txBox="1"/>
          <p:nvPr>
            <p:ph idx="11" type="ftr"/>
          </p:nvPr>
        </p:nvSpPr>
        <p:spPr>
          <a:xfrm>
            <a:off x="1460093" y="4753021"/>
            <a:ext cx="7507393" cy="2598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C7C8C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29"/>
          <p:cNvSpPr txBox="1"/>
          <p:nvPr/>
        </p:nvSpPr>
        <p:spPr>
          <a:xfrm>
            <a:off x="457200" y="470810"/>
            <a:ext cx="8229600" cy="4427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2633"/>
              </a:buClr>
              <a:buSzPts val="2600"/>
              <a:buFont typeface="Arial"/>
              <a:buNone/>
            </a:pPr>
            <a:r>
              <a:rPr b="1" i="0" lang="de" sz="2600" u="none" cap="none" strike="noStrike">
                <a:solidFill>
                  <a:srgbClr val="862633"/>
                </a:solidFill>
                <a:latin typeface="Arial"/>
                <a:ea typeface="Arial"/>
                <a:cs typeface="Arial"/>
                <a:sym typeface="Arial"/>
              </a:rPr>
              <a:t>CLICK TO EDIT MASTER TITLE STYLE</a:t>
            </a:r>
            <a:endParaRPr sz="1100"/>
          </a:p>
        </p:txBody>
      </p:sp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>
            <p:ph idx="2" type="pic"/>
          </p:nvPr>
        </p:nvSpPr>
        <p:spPr>
          <a:xfrm>
            <a:off x="4572000" y="484643"/>
            <a:ext cx="4114800" cy="3973057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30"/>
          <p:cNvSpPr txBox="1"/>
          <p:nvPr>
            <p:ph idx="1" type="body"/>
          </p:nvPr>
        </p:nvSpPr>
        <p:spPr>
          <a:xfrm>
            <a:off x="457200" y="1200150"/>
            <a:ext cx="4114800" cy="263616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685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8" name="Google Shape;158;p30"/>
          <p:cNvSpPr txBox="1"/>
          <p:nvPr>
            <p:ph idx="11" type="ftr"/>
          </p:nvPr>
        </p:nvSpPr>
        <p:spPr>
          <a:xfrm>
            <a:off x="1460093" y="4753021"/>
            <a:ext cx="7507393" cy="2598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C7C8C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30"/>
          <p:cNvSpPr txBox="1"/>
          <p:nvPr/>
        </p:nvSpPr>
        <p:spPr>
          <a:xfrm>
            <a:off x="457200" y="470810"/>
            <a:ext cx="4114800" cy="12237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2633"/>
              </a:buClr>
              <a:buSzPts val="2600"/>
              <a:buFont typeface="Arial"/>
              <a:buNone/>
            </a:pPr>
            <a:r>
              <a:rPr b="1" i="0" lang="de" sz="2600" u="none" cap="none" strike="noStrike">
                <a:solidFill>
                  <a:srgbClr val="862633"/>
                </a:solidFill>
                <a:latin typeface="Arial"/>
                <a:ea typeface="Arial"/>
                <a:cs typeface="Arial"/>
                <a:sym typeface="Arial"/>
              </a:rPr>
              <a:t>CLICK TO EDIT MASTER TITLE STYLE</a:t>
            </a:r>
            <a:endParaRPr sz="1100"/>
          </a:p>
        </p:txBody>
      </p:sp>
      <p:sp>
        <p:nvSpPr>
          <p:cNvPr id="160" name="Google Shape;16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457200" y="470809"/>
            <a:ext cx="8229600" cy="5135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1C33"/>
              </a:buClr>
              <a:buSzPts val="2600"/>
              <a:buFont typeface="Arial"/>
              <a:buNone/>
              <a:defRPr>
                <a:solidFill>
                  <a:srgbClr val="861C3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31"/>
          <p:cNvSpPr txBox="1"/>
          <p:nvPr>
            <p:ph idx="1" type="body"/>
          </p:nvPr>
        </p:nvSpPr>
        <p:spPr>
          <a:xfrm rot="5400000">
            <a:off x="3714750" y="-2057400"/>
            <a:ext cx="171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4" name="Google Shape;164;p31"/>
          <p:cNvSpPr txBox="1"/>
          <p:nvPr>
            <p:ph idx="11" type="ftr"/>
          </p:nvPr>
        </p:nvSpPr>
        <p:spPr>
          <a:xfrm>
            <a:off x="1460093" y="4753021"/>
            <a:ext cx="7507393" cy="2598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C7C8C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type="title"/>
          </p:nvPr>
        </p:nvSpPr>
        <p:spPr>
          <a:xfrm rot="5400000">
            <a:off x="5437584" y="1379934"/>
            <a:ext cx="4183856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274325" spcFirstLastPara="1" rIns="27432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2633"/>
              </a:buClr>
              <a:buSzPts val="2600"/>
              <a:buFont typeface="Arial"/>
              <a:buNone/>
              <a:defRPr>
                <a:solidFill>
                  <a:srgbClr val="86263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2"/>
          <p:cNvSpPr txBox="1"/>
          <p:nvPr>
            <p:ph idx="1" type="body"/>
          </p:nvPr>
        </p:nvSpPr>
        <p:spPr>
          <a:xfrm rot="5400000">
            <a:off x="1351359" y="-620316"/>
            <a:ext cx="4183856" cy="59721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9" name="Google Shape;169;p32"/>
          <p:cNvSpPr txBox="1"/>
          <p:nvPr>
            <p:ph idx="11" type="ftr"/>
          </p:nvPr>
        </p:nvSpPr>
        <p:spPr>
          <a:xfrm>
            <a:off x="1460093" y="4753021"/>
            <a:ext cx="7507393" cy="2598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C7C8C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9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83820"/>
            <a:ext cx="9144000" cy="4423474"/>
          </a:xfrm>
          <a:prstGeom prst="rect">
            <a:avLst/>
          </a:prstGeom>
          <a:gradFill>
            <a:gsLst>
              <a:gs pos="0">
                <a:srgbClr val="E5E5E4">
                  <a:alpha val="0"/>
                </a:srgbClr>
              </a:gs>
              <a:gs pos="12000">
                <a:srgbClr val="E5E5E4">
                  <a:alpha val="0"/>
                </a:srgbClr>
              </a:gs>
              <a:gs pos="77000">
                <a:srgbClr val="E5E5E4"/>
              </a:gs>
              <a:gs pos="100000">
                <a:srgbClr val="E5E5E4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1327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0" y="4457700"/>
            <a:ext cx="9144000" cy="6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0" y="-1"/>
            <a:ext cx="9144000" cy="256655"/>
          </a:xfrm>
          <a:prstGeom prst="rect">
            <a:avLst/>
          </a:prstGeom>
          <a:solidFill>
            <a:srgbClr val="861C33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457200" y="418722"/>
            <a:ext cx="8229600" cy="513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274325" spcFirstLastPara="1" rIns="27432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1C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861C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57200" y="1200150"/>
            <a:ext cx="82296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iversity of Massachusetts Amherst. Be Revolutionary." id="56" name="Google Shape;56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41526" y="4591114"/>
            <a:ext cx="977041" cy="39032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11" type="ftr"/>
          </p:nvPr>
        </p:nvSpPr>
        <p:spPr>
          <a:xfrm>
            <a:off x="1460093" y="4753021"/>
            <a:ext cx="7507393" cy="2598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C7C8C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86">
          <p15:clr>
            <a:srgbClr val="F26B43"/>
          </p15:clr>
        </p15:guide>
        <p15:guide id="2" orient="horz" pos="3132">
          <p15:clr>
            <a:srgbClr val="F26B43"/>
          </p15:clr>
        </p15:guide>
        <p15:guide id="3" pos="468">
          <p15:clr>
            <a:srgbClr val="F26B43"/>
          </p15:clr>
        </p15:guide>
        <p15:guide id="4" pos="288">
          <p15:clr>
            <a:srgbClr val="F26B43"/>
          </p15:clr>
        </p15:guide>
        <p15:guide id="5" pos="5472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1062">
          <p15:clr>
            <a:srgbClr val="F26B43"/>
          </p15:clr>
        </p15:guide>
        <p15:guide id="8" orient="horz" pos="1836">
          <p15:clr>
            <a:srgbClr val="F26B43"/>
          </p15:clr>
        </p15:guide>
        <p15:guide id="9" orient="horz" pos="2664">
          <p15:clr>
            <a:srgbClr val="F26B43"/>
          </p15:clr>
        </p15:guide>
        <p15:guide id="10" orient="horz" pos="561">
          <p15:clr>
            <a:srgbClr val="F26B43"/>
          </p15:clr>
        </p15:guide>
        <p15:guide id="11" orient="horz" pos="2808">
          <p15:clr>
            <a:srgbClr val="F26B43"/>
          </p15:clr>
        </p15:guide>
        <p15:guide id="12" pos="2880">
          <p15:clr>
            <a:srgbClr val="F26B43"/>
          </p15:clr>
        </p15:guide>
        <p15:guide id="13" pos="3096">
          <p15:clr>
            <a:srgbClr val="F26B43"/>
          </p15:clr>
        </p15:guide>
        <p15:guide id="14" pos="26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title"/>
          </p:nvPr>
        </p:nvSpPr>
        <p:spPr>
          <a:xfrm>
            <a:off x="457200" y="594581"/>
            <a:ext cx="8229600" cy="25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de" sz="3977"/>
              <a:t>DeepRoad: GAN-Based Metamorphic Testing and Input</a:t>
            </a:r>
            <a:endParaRPr b="0" sz="3977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de" sz="3977"/>
              <a:t>Validation Framework for Autonomous Driving Systems</a:t>
            </a:r>
            <a:endParaRPr sz="1100"/>
          </a:p>
        </p:txBody>
      </p:sp>
      <p:sp>
        <p:nvSpPr>
          <p:cNvPr id="177" name="Google Shape;177;p33"/>
          <p:cNvSpPr txBox="1"/>
          <p:nvPr>
            <p:ph idx="4294967295" type="subTitle"/>
          </p:nvPr>
        </p:nvSpPr>
        <p:spPr>
          <a:xfrm>
            <a:off x="284250" y="3190150"/>
            <a:ext cx="7889700" cy="792600"/>
          </a:xfrm>
          <a:prstGeom prst="rect">
            <a:avLst/>
          </a:prstGeom>
        </p:spPr>
        <p:txBody>
          <a:bodyPr anchorCtr="0" anchor="t" bIns="34275" lIns="274325" spcFirstLastPara="1" rIns="274325" wrap="square" tIns="0">
            <a:noAutofit/>
          </a:bodyPr>
          <a:lstStyle/>
          <a:p>
            <a:pPr indent="0" lvl="0" marL="0" rtl="0" algn="r">
              <a:spcBef>
                <a:spcPts val="500"/>
              </a:spcBef>
              <a:spcAft>
                <a:spcPts val="0"/>
              </a:spcAft>
              <a:buNone/>
            </a:pPr>
            <a:r>
              <a:rPr b="0" i="1" lang="de">
                <a:solidFill>
                  <a:srgbClr val="E5E5E4"/>
                </a:solidFill>
              </a:rPr>
              <a:t>A paper by Zhang et al.</a:t>
            </a:r>
            <a:endParaRPr b="0" i="1">
              <a:solidFill>
                <a:srgbClr val="E5E5E4"/>
              </a:solidFill>
            </a:endParaRPr>
          </a:p>
        </p:txBody>
      </p:sp>
      <p:sp>
        <p:nvSpPr>
          <p:cNvPr id="178" name="Google Shape;178;p33"/>
          <p:cNvSpPr txBox="1"/>
          <p:nvPr>
            <p:ph idx="4294967295" type="subTitle"/>
          </p:nvPr>
        </p:nvSpPr>
        <p:spPr>
          <a:xfrm>
            <a:off x="311700" y="4144375"/>
            <a:ext cx="8520600" cy="792600"/>
          </a:xfrm>
          <a:prstGeom prst="rect">
            <a:avLst/>
          </a:prstGeom>
        </p:spPr>
        <p:txBody>
          <a:bodyPr anchorCtr="0" anchor="t" bIns="34275" lIns="274325" spcFirstLastPara="1" rIns="274325" wrap="square" tIns="0">
            <a:noAutofit/>
          </a:bodyPr>
          <a:lstStyle/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lang="de" sz="2200">
                <a:solidFill>
                  <a:schemeClr val="lt1"/>
                </a:solidFill>
              </a:rPr>
              <a:t>Presented by Robin Dehler</a:t>
            </a:r>
            <a:endParaRPr b="0" i="1" sz="2200">
              <a:solidFill>
                <a:schemeClr val="lt1"/>
              </a:solidFill>
            </a:endParaRPr>
          </a:p>
        </p:txBody>
      </p:sp>
      <p:sp>
        <p:nvSpPr>
          <p:cNvPr id="179" name="Google Shape;17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>
            <p:ph idx="1" type="body"/>
          </p:nvPr>
        </p:nvSpPr>
        <p:spPr>
          <a:xfrm>
            <a:off x="457200" y="1200150"/>
            <a:ext cx="6244200" cy="3257700"/>
          </a:xfrm>
          <a:prstGeom prst="rect">
            <a:avLst/>
          </a:prstGeom>
        </p:spPr>
        <p:txBody>
          <a:bodyPr anchorCtr="0" anchor="t" bIns="34275" lIns="274325" spcFirstLastPara="1" rIns="274325" wrap="square" tIns="0">
            <a:no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>
                <a:solidFill>
                  <a:schemeClr val="dk2"/>
                </a:solidFill>
              </a:rPr>
              <a:t>Goal:</a:t>
            </a:r>
            <a:r>
              <a:rPr lang="de"/>
              <a:t> Accept only specific data as input</a:t>
            </a:r>
            <a:br>
              <a:rPr lang="de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IV criteria with Probably Approximately Correct (PAC) Learning theory</a:t>
            </a:r>
            <a:br>
              <a:rPr lang="de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Input data should be sampled from Ɗ with probability greater than thr</a:t>
            </a:r>
            <a:r>
              <a:rPr lang="de"/>
              <a:t>esh</a:t>
            </a:r>
            <a:r>
              <a:rPr lang="de"/>
              <a:t>old 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Not suitable for image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Use distance between projection of input &amp; training data</a:t>
            </a:r>
            <a:endParaRPr/>
          </a:p>
        </p:txBody>
      </p:sp>
      <p:sp>
        <p:nvSpPr>
          <p:cNvPr id="270" name="Google Shape;270;p42"/>
          <p:cNvSpPr txBox="1"/>
          <p:nvPr>
            <p:ph type="title"/>
          </p:nvPr>
        </p:nvSpPr>
        <p:spPr>
          <a:xfrm>
            <a:off x="457200" y="470809"/>
            <a:ext cx="8229600" cy="513600"/>
          </a:xfrm>
          <a:prstGeom prst="rect">
            <a:avLst/>
          </a:prstGeom>
        </p:spPr>
        <p:txBody>
          <a:bodyPr anchorCtr="0" anchor="t" bIns="34275" lIns="274325" spcFirstLastPara="1" rIns="27432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Input validation for DNN-based ADSs</a:t>
            </a:r>
            <a:endParaRPr/>
          </a:p>
        </p:txBody>
      </p:sp>
      <p:pic>
        <p:nvPicPr>
          <p:cNvPr id="271" name="Google Shape;2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6025" y="1606250"/>
            <a:ext cx="2439600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6025" y="2476400"/>
            <a:ext cx="2036425" cy="3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9376" y="3393675"/>
            <a:ext cx="3281425" cy="5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75" name="Google Shape;275;p42"/>
          <p:cNvSpPr txBox="1"/>
          <p:nvPr/>
        </p:nvSpPr>
        <p:spPr>
          <a:xfrm>
            <a:off x="7027975" y="-76200"/>
            <a:ext cx="21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</a:rPr>
              <a:t>DeepRoad, Robin Dehler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457200" y="1200150"/>
            <a:ext cx="4280700" cy="3257400"/>
          </a:xfrm>
          <a:prstGeom prst="rect">
            <a:avLst/>
          </a:prstGeom>
        </p:spPr>
        <p:txBody>
          <a:bodyPr anchorCtr="0" anchor="t" bIns="34275" lIns="274325" spcFirstLastPara="1" rIns="274325" wrap="square" tIns="0">
            <a:no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h(.) does non-linear trafo and dimension reduction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Non-linear trafo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Apply VGGNet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Feature matrix F</a:t>
            </a:r>
            <a:r>
              <a:rPr baseline="-25000" lang="de"/>
              <a:t>i</a:t>
            </a:r>
            <a:r>
              <a:rPr lang="de"/>
              <a:t> with size (N</a:t>
            </a:r>
            <a:r>
              <a:rPr baseline="-25000" lang="de"/>
              <a:t>i</a:t>
            </a:r>
            <a:r>
              <a:rPr lang="de"/>
              <a:t>,M</a:t>
            </a:r>
            <a:r>
              <a:rPr baseline="-25000" lang="de"/>
              <a:t>i</a:t>
            </a:r>
            <a:r>
              <a:rPr lang="de"/>
              <a:t>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Generation of style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Captures texture of 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Defined by feature correlation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Principle Component Analysis (PCA)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Reduces feature dimension of input and training data</a:t>
            </a:r>
            <a:endParaRPr/>
          </a:p>
        </p:txBody>
      </p:sp>
      <p:sp>
        <p:nvSpPr>
          <p:cNvPr id="281" name="Google Shape;281;p43"/>
          <p:cNvSpPr txBox="1"/>
          <p:nvPr>
            <p:ph type="title"/>
          </p:nvPr>
        </p:nvSpPr>
        <p:spPr>
          <a:xfrm>
            <a:off x="457200" y="470809"/>
            <a:ext cx="8229600" cy="513600"/>
          </a:xfrm>
          <a:prstGeom prst="rect">
            <a:avLst/>
          </a:prstGeom>
        </p:spPr>
        <p:txBody>
          <a:bodyPr anchorCtr="0" anchor="t" bIns="34275" lIns="274325" spcFirstLastPara="1" rIns="27432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Framework for DeepRoad</a:t>
            </a:r>
            <a:r>
              <a:rPr baseline="-25000" lang="de"/>
              <a:t>IV</a:t>
            </a:r>
            <a:endParaRPr baseline="-25000"/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900" y="1200150"/>
            <a:ext cx="4187149" cy="27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84" name="Google Shape;284;p43"/>
          <p:cNvSpPr txBox="1"/>
          <p:nvPr/>
        </p:nvSpPr>
        <p:spPr>
          <a:xfrm>
            <a:off x="7027975" y="-76200"/>
            <a:ext cx="21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</a:rPr>
              <a:t>DeepRoad, Robin Dehler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idx="1" type="body"/>
          </p:nvPr>
        </p:nvSpPr>
        <p:spPr>
          <a:xfrm>
            <a:off x="457200" y="1200150"/>
            <a:ext cx="8229600" cy="3257700"/>
          </a:xfrm>
          <a:prstGeom prst="rect">
            <a:avLst/>
          </a:prstGeom>
        </p:spPr>
        <p:txBody>
          <a:bodyPr anchorCtr="0" anchor="t" bIns="34275" lIns="274325" spcFirstLastPara="1" rIns="274325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de"/>
              <a:t>Dataset</a:t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Udacity dataset + YouTube videos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320x240 + Downsampling for YT videos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de"/>
              <a:t>Models</a:t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Autumn, Chauffeur, Rwightman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de"/>
              <a:t>Metric</a:t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Steering angle prediction within certain bounds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number of inconsistent behaviors of ADSs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IV is minimal distance of input and training images</a:t>
            </a:r>
            <a:br>
              <a:rPr lang="de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Limitations solved by</a:t>
            </a:r>
            <a:endParaRPr/>
          </a:p>
        </p:txBody>
      </p:sp>
      <p:sp>
        <p:nvSpPr>
          <p:cNvPr id="290" name="Google Shape;290;p44"/>
          <p:cNvSpPr txBox="1"/>
          <p:nvPr>
            <p:ph type="title"/>
          </p:nvPr>
        </p:nvSpPr>
        <p:spPr>
          <a:xfrm>
            <a:off x="457200" y="470809"/>
            <a:ext cx="8229600" cy="513600"/>
          </a:xfrm>
          <a:prstGeom prst="rect">
            <a:avLst/>
          </a:prstGeom>
        </p:spPr>
        <p:txBody>
          <a:bodyPr anchorCtr="0" anchor="t" bIns="34275" lIns="274325" spcFirstLastPara="1" rIns="27432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Experiment Setup</a:t>
            </a:r>
            <a:endParaRPr/>
          </a:p>
        </p:txBody>
      </p:sp>
      <p:pic>
        <p:nvPicPr>
          <p:cNvPr id="291" name="Google Shape;2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895" y="1053375"/>
            <a:ext cx="4220051" cy="13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050" y="3715495"/>
            <a:ext cx="3716981" cy="5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94" name="Google Shape;294;p44"/>
          <p:cNvSpPr txBox="1"/>
          <p:nvPr/>
        </p:nvSpPr>
        <p:spPr>
          <a:xfrm>
            <a:off x="7027975" y="-76200"/>
            <a:ext cx="21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</a:rPr>
              <a:t>DeepRoad, Robin Dehler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/>
          <p:nvPr>
            <p:ph idx="1" type="body"/>
          </p:nvPr>
        </p:nvSpPr>
        <p:spPr>
          <a:xfrm>
            <a:off x="457200" y="1200150"/>
            <a:ext cx="8229600" cy="2031600"/>
          </a:xfrm>
          <a:prstGeom prst="rect">
            <a:avLst/>
          </a:prstGeom>
        </p:spPr>
        <p:txBody>
          <a:bodyPr anchorCtr="0" anchor="t" bIns="34275" lIns="274325" spcFirstLastPara="1" rIns="274325" wrap="square" tIns="0">
            <a:no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Images collected from YouTube</a:t>
            </a:r>
            <a:br>
              <a:rPr lang="de"/>
            </a:br>
            <a:br>
              <a:rPr lang="de"/>
            </a:br>
            <a:br>
              <a:rPr lang="de"/>
            </a:br>
            <a:br>
              <a:rPr lang="de"/>
            </a:br>
            <a:br>
              <a:rPr lang="de"/>
            </a:br>
            <a:br>
              <a:rPr lang="de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Real and GAN-generated images</a:t>
            </a:r>
            <a:endParaRPr/>
          </a:p>
        </p:txBody>
      </p:sp>
      <p:sp>
        <p:nvSpPr>
          <p:cNvPr id="300" name="Google Shape;300;p45"/>
          <p:cNvSpPr txBox="1"/>
          <p:nvPr>
            <p:ph type="title"/>
          </p:nvPr>
        </p:nvSpPr>
        <p:spPr>
          <a:xfrm>
            <a:off x="457200" y="470809"/>
            <a:ext cx="8229600" cy="513600"/>
          </a:xfrm>
          <a:prstGeom prst="rect">
            <a:avLst/>
          </a:prstGeom>
        </p:spPr>
        <p:txBody>
          <a:bodyPr anchorCtr="0" anchor="t" bIns="34275" lIns="274325" spcFirstLastPara="1" rIns="27432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Results of DeepRoad</a:t>
            </a:r>
            <a:r>
              <a:rPr baseline="-25000" lang="de"/>
              <a:t>MT</a:t>
            </a:r>
            <a:endParaRPr baseline="-25000"/>
          </a:p>
        </p:txBody>
      </p:sp>
      <p:pic>
        <p:nvPicPr>
          <p:cNvPr id="301" name="Google Shape;3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025" y="1433276"/>
            <a:ext cx="7551173" cy="12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6675" y="3049875"/>
            <a:ext cx="7593875" cy="19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04" name="Google Shape;304;p45"/>
          <p:cNvSpPr txBox="1"/>
          <p:nvPr/>
        </p:nvSpPr>
        <p:spPr>
          <a:xfrm>
            <a:off x="7027975" y="-76200"/>
            <a:ext cx="21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</a:rPr>
              <a:t>DeepRoad, Robin Dehler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idx="1" type="body"/>
          </p:nvPr>
        </p:nvSpPr>
        <p:spPr>
          <a:xfrm>
            <a:off x="457200" y="1200150"/>
            <a:ext cx="8229600" cy="2031600"/>
          </a:xfrm>
          <a:prstGeom prst="rect">
            <a:avLst/>
          </a:prstGeom>
        </p:spPr>
        <p:txBody>
          <a:bodyPr anchorCtr="0" anchor="t" bIns="34275" lIns="274325" spcFirstLastPara="1" rIns="274325" wrap="square" tIns="0">
            <a:no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Inconsistency of steering angle prediction on real and synthetic images</a:t>
            </a:r>
            <a:endParaRPr/>
          </a:p>
        </p:txBody>
      </p:sp>
      <p:sp>
        <p:nvSpPr>
          <p:cNvPr id="310" name="Google Shape;310;p46"/>
          <p:cNvSpPr txBox="1"/>
          <p:nvPr>
            <p:ph type="title"/>
          </p:nvPr>
        </p:nvSpPr>
        <p:spPr>
          <a:xfrm>
            <a:off x="457200" y="470809"/>
            <a:ext cx="8229600" cy="513600"/>
          </a:xfrm>
          <a:prstGeom prst="rect">
            <a:avLst/>
          </a:prstGeom>
        </p:spPr>
        <p:txBody>
          <a:bodyPr anchorCtr="0" anchor="t" bIns="34275" lIns="274325" spcFirstLastPara="1" rIns="27432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Results of DeepRoad</a:t>
            </a:r>
            <a:r>
              <a:rPr baseline="-25000" lang="de">
                <a:solidFill>
                  <a:schemeClr val="dk2"/>
                </a:solidFill>
              </a:rPr>
              <a:t>MT</a:t>
            </a:r>
            <a:endParaRPr/>
          </a:p>
        </p:txBody>
      </p:sp>
      <p:pic>
        <p:nvPicPr>
          <p:cNvPr id="311" name="Google Shape;3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5" y="1464400"/>
            <a:ext cx="9000374" cy="23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6"/>
          <p:cNvSpPr txBox="1"/>
          <p:nvPr/>
        </p:nvSpPr>
        <p:spPr>
          <a:xfrm>
            <a:off x="1145475" y="3810525"/>
            <a:ext cx="86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Autumn</a:t>
            </a:r>
            <a:endParaRPr/>
          </a:p>
        </p:txBody>
      </p:sp>
      <p:sp>
        <p:nvSpPr>
          <p:cNvPr id="313" name="Google Shape;313;p46"/>
          <p:cNvSpPr txBox="1"/>
          <p:nvPr/>
        </p:nvSpPr>
        <p:spPr>
          <a:xfrm>
            <a:off x="4014451" y="3810525"/>
            <a:ext cx="10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Chauffeur</a:t>
            </a:r>
            <a:endParaRPr/>
          </a:p>
        </p:txBody>
      </p:sp>
      <p:sp>
        <p:nvSpPr>
          <p:cNvPr id="314" name="Google Shape;314;p46"/>
          <p:cNvSpPr txBox="1"/>
          <p:nvPr/>
        </p:nvSpPr>
        <p:spPr>
          <a:xfrm>
            <a:off x="6911525" y="3810525"/>
            <a:ext cx="12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Rwightman</a:t>
            </a:r>
            <a:endParaRPr/>
          </a:p>
        </p:txBody>
      </p:sp>
      <p:cxnSp>
        <p:nvCxnSpPr>
          <p:cNvPr id="315" name="Google Shape;315;p46"/>
          <p:cNvCxnSpPr/>
          <p:nvPr/>
        </p:nvCxnSpPr>
        <p:spPr>
          <a:xfrm>
            <a:off x="3033725" y="3821900"/>
            <a:ext cx="2400" cy="36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46"/>
          <p:cNvCxnSpPr/>
          <p:nvPr/>
        </p:nvCxnSpPr>
        <p:spPr>
          <a:xfrm>
            <a:off x="5998375" y="3821900"/>
            <a:ext cx="2400" cy="36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18" name="Google Shape;318;p46"/>
          <p:cNvSpPr txBox="1"/>
          <p:nvPr/>
        </p:nvSpPr>
        <p:spPr>
          <a:xfrm>
            <a:off x="7027975" y="-76200"/>
            <a:ext cx="21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</a:rPr>
              <a:t>DeepRoad, Robin Dehler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>
            <p:ph idx="1" type="body"/>
          </p:nvPr>
        </p:nvSpPr>
        <p:spPr>
          <a:xfrm>
            <a:off x="457200" y="1200150"/>
            <a:ext cx="8229600" cy="2031600"/>
          </a:xfrm>
          <a:prstGeom prst="rect">
            <a:avLst/>
          </a:prstGeom>
        </p:spPr>
        <p:txBody>
          <a:bodyPr anchorCtr="0" anchor="t" bIns="34275" lIns="274325" spcFirstLastPara="1" rIns="274325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de"/>
              <a:t>Overview of inconsistent behaviors</a:t>
            </a:r>
            <a:endParaRPr/>
          </a:p>
        </p:txBody>
      </p:sp>
      <p:sp>
        <p:nvSpPr>
          <p:cNvPr id="324" name="Google Shape;324;p47"/>
          <p:cNvSpPr txBox="1"/>
          <p:nvPr>
            <p:ph type="title"/>
          </p:nvPr>
        </p:nvSpPr>
        <p:spPr>
          <a:xfrm>
            <a:off x="457200" y="470809"/>
            <a:ext cx="8229600" cy="513600"/>
          </a:xfrm>
          <a:prstGeom prst="rect">
            <a:avLst/>
          </a:prstGeom>
        </p:spPr>
        <p:txBody>
          <a:bodyPr anchorCtr="0" anchor="t" bIns="34275" lIns="274325" spcFirstLastPara="1" rIns="27432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Results of DeepRoad</a:t>
            </a:r>
            <a:r>
              <a:rPr baseline="-25000" lang="de">
                <a:solidFill>
                  <a:schemeClr val="dk2"/>
                </a:solidFill>
              </a:rPr>
              <a:t>MT</a:t>
            </a:r>
            <a:endParaRPr/>
          </a:p>
        </p:txBody>
      </p:sp>
      <p:pic>
        <p:nvPicPr>
          <p:cNvPr id="325" name="Google Shape;3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" y="1494163"/>
            <a:ext cx="4927176" cy="21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7"/>
          <p:cNvSpPr txBox="1"/>
          <p:nvPr>
            <p:ph idx="1" type="body"/>
          </p:nvPr>
        </p:nvSpPr>
        <p:spPr>
          <a:xfrm>
            <a:off x="457200" y="3713775"/>
            <a:ext cx="8229600" cy="736200"/>
          </a:xfrm>
          <a:prstGeom prst="rect">
            <a:avLst/>
          </a:prstGeom>
        </p:spPr>
        <p:txBody>
          <a:bodyPr anchorCtr="0" anchor="t" bIns="34275" lIns="274325" spcFirstLastPara="1" rIns="274325" wrap="square" tIns="0">
            <a:no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Autumn with most inconsistencies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Rwightman is the most stable</a:t>
            </a:r>
            <a:endParaRPr/>
          </a:p>
        </p:txBody>
      </p:sp>
      <p:sp>
        <p:nvSpPr>
          <p:cNvPr id="327" name="Google Shape;327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28" name="Google Shape;328;p47"/>
          <p:cNvSpPr txBox="1"/>
          <p:nvPr/>
        </p:nvSpPr>
        <p:spPr>
          <a:xfrm>
            <a:off x="7027975" y="-76200"/>
            <a:ext cx="21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</a:rPr>
              <a:t>DeepRoad, Robin Dehler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/>
          <p:nvPr>
            <p:ph idx="1" type="body"/>
          </p:nvPr>
        </p:nvSpPr>
        <p:spPr>
          <a:xfrm>
            <a:off x="457200" y="942150"/>
            <a:ext cx="8229600" cy="258000"/>
          </a:xfrm>
          <a:prstGeom prst="rect">
            <a:avLst/>
          </a:prstGeom>
        </p:spPr>
        <p:txBody>
          <a:bodyPr anchorCtr="0" anchor="t" bIns="34275" lIns="274325" spcFirstLastPara="1" rIns="274325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de"/>
              <a:t>Image embeddings and distance distributions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8"/>
          <p:cNvSpPr txBox="1"/>
          <p:nvPr>
            <p:ph type="title"/>
          </p:nvPr>
        </p:nvSpPr>
        <p:spPr>
          <a:xfrm>
            <a:off x="457200" y="470809"/>
            <a:ext cx="8229600" cy="513600"/>
          </a:xfrm>
          <a:prstGeom prst="rect">
            <a:avLst/>
          </a:prstGeom>
        </p:spPr>
        <p:txBody>
          <a:bodyPr anchorCtr="0" anchor="t" bIns="34275" lIns="274325" spcFirstLastPara="1" rIns="27432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Results of DeepRaod</a:t>
            </a:r>
            <a:r>
              <a:rPr baseline="-25000" lang="de"/>
              <a:t>IV</a:t>
            </a:r>
            <a:endParaRPr baseline="-25000"/>
          </a:p>
        </p:txBody>
      </p:sp>
      <p:pic>
        <p:nvPicPr>
          <p:cNvPr id="335" name="Google Shape;3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" y="1200150"/>
            <a:ext cx="7483651" cy="160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3239" y="3172650"/>
            <a:ext cx="5683075" cy="14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8"/>
          <p:cNvSpPr txBox="1"/>
          <p:nvPr>
            <p:ph idx="1" type="body"/>
          </p:nvPr>
        </p:nvSpPr>
        <p:spPr>
          <a:xfrm>
            <a:off x="457200" y="2914650"/>
            <a:ext cx="8229600" cy="258000"/>
          </a:xfrm>
          <a:prstGeom prst="rect">
            <a:avLst/>
          </a:prstGeom>
        </p:spPr>
        <p:txBody>
          <a:bodyPr anchorCtr="0" anchor="t" bIns="34275" lIns="274325" spcFirstLastPara="1" rIns="2743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Image embeddings without feature extraction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39" name="Google Shape;339;p48"/>
          <p:cNvSpPr txBox="1"/>
          <p:nvPr/>
        </p:nvSpPr>
        <p:spPr>
          <a:xfrm>
            <a:off x="7027975" y="-76200"/>
            <a:ext cx="21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</a:rPr>
              <a:t>DeepRoad, Robin Dehler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/>
          <p:nvPr>
            <p:ph idx="1" type="body"/>
          </p:nvPr>
        </p:nvSpPr>
        <p:spPr>
          <a:xfrm>
            <a:off x="457200" y="1200150"/>
            <a:ext cx="8229600" cy="2031600"/>
          </a:xfrm>
          <a:prstGeom prst="rect">
            <a:avLst/>
          </a:prstGeom>
        </p:spPr>
        <p:txBody>
          <a:bodyPr anchorCtr="0" anchor="t" bIns="34275" lIns="274325" spcFirstLastPara="1" rIns="274325" wrap="square" tIns="0">
            <a:no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Threats to internal validity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Potential defects in implementation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Reduced with UNIT and pre-trained VGG-Net weights</a:t>
            </a:r>
            <a:br>
              <a:rPr lang="de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Threats to external validity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Lack of evaluation standard for image quality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Generation process of GANs is not controllable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Udacity is relatively small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No speed control</a:t>
            </a:r>
            <a:endParaRPr/>
          </a:p>
        </p:txBody>
      </p:sp>
      <p:sp>
        <p:nvSpPr>
          <p:cNvPr id="345" name="Google Shape;345;p49"/>
          <p:cNvSpPr txBox="1"/>
          <p:nvPr>
            <p:ph type="title"/>
          </p:nvPr>
        </p:nvSpPr>
        <p:spPr>
          <a:xfrm>
            <a:off x="457200" y="470809"/>
            <a:ext cx="8229600" cy="513600"/>
          </a:xfrm>
          <a:prstGeom prst="rect">
            <a:avLst/>
          </a:prstGeom>
        </p:spPr>
        <p:txBody>
          <a:bodyPr anchorCtr="0" anchor="t" bIns="34275" lIns="274325" spcFirstLastPara="1" rIns="27432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Threats to Validity</a:t>
            </a:r>
            <a:endParaRPr/>
          </a:p>
        </p:txBody>
      </p:sp>
      <p:sp>
        <p:nvSpPr>
          <p:cNvPr id="346" name="Google Shape;346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47" name="Google Shape;347;p49"/>
          <p:cNvSpPr txBox="1"/>
          <p:nvPr/>
        </p:nvSpPr>
        <p:spPr>
          <a:xfrm>
            <a:off x="7027975" y="-76200"/>
            <a:ext cx="21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</a:rPr>
              <a:t>DeepRoad, Robin Dehler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/>
          <p:nvPr>
            <p:ph idx="1" type="body"/>
          </p:nvPr>
        </p:nvSpPr>
        <p:spPr>
          <a:xfrm>
            <a:off x="457200" y="1500200"/>
            <a:ext cx="8229600" cy="1620600"/>
          </a:xfrm>
          <a:prstGeom prst="rect">
            <a:avLst/>
          </a:prstGeom>
        </p:spPr>
        <p:txBody>
          <a:bodyPr anchorCtr="0" anchor="t" bIns="34275" lIns="274325" spcFirstLastPara="1" rIns="274325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de"/>
              <a:t>“DeepRoad is an unsupervised learning framework to synthesize realistic driving scenes to test inconsistent behaviors of DNN-based autonomous driving systems and validate online input images to improve the system robustness.”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de"/>
              <a:t>Experiments show that it can successfully detect inconsistent behaviors and improve system robustness.</a:t>
            </a:r>
            <a:endParaRPr/>
          </a:p>
        </p:txBody>
      </p:sp>
      <p:sp>
        <p:nvSpPr>
          <p:cNvPr id="353" name="Google Shape;353;p50"/>
          <p:cNvSpPr txBox="1"/>
          <p:nvPr>
            <p:ph type="title"/>
          </p:nvPr>
        </p:nvSpPr>
        <p:spPr>
          <a:xfrm>
            <a:off x="457200" y="470809"/>
            <a:ext cx="8229600" cy="513600"/>
          </a:xfrm>
          <a:prstGeom prst="rect">
            <a:avLst/>
          </a:prstGeom>
        </p:spPr>
        <p:txBody>
          <a:bodyPr anchorCtr="0" anchor="t" bIns="34275" lIns="274325" spcFirstLastPara="1" rIns="27432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Conclusion</a:t>
            </a:r>
            <a:endParaRPr/>
          </a:p>
        </p:txBody>
      </p:sp>
      <p:sp>
        <p:nvSpPr>
          <p:cNvPr id="354" name="Google Shape;354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55" name="Google Shape;355;p50"/>
          <p:cNvSpPr txBox="1"/>
          <p:nvPr/>
        </p:nvSpPr>
        <p:spPr>
          <a:xfrm>
            <a:off x="7027975" y="-76200"/>
            <a:ext cx="21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</a:rPr>
              <a:t>DeepRoad, Robin Dehler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title"/>
          </p:nvPr>
        </p:nvSpPr>
        <p:spPr>
          <a:xfrm>
            <a:off x="457200" y="470809"/>
            <a:ext cx="82296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2633"/>
              </a:buClr>
              <a:buSzPts val="2600"/>
              <a:buFont typeface="Arial"/>
              <a:buNone/>
            </a:pPr>
            <a:r>
              <a:rPr lang="de"/>
              <a:t>Introduction</a:t>
            </a:r>
            <a:endParaRPr/>
          </a:p>
        </p:txBody>
      </p:sp>
      <p:sp>
        <p:nvSpPr>
          <p:cNvPr id="186" name="Google Shape;186;p34"/>
          <p:cNvSpPr txBox="1"/>
          <p:nvPr>
            <p:ph idx="1" type="body"/>
          </p:nvPr>
        </p:nvSpPr>
        <p:spPr>
          <a:xfrm>
            <a:off x="311700" y="3447500"/>
            <a:ext cx="8520600" cy="1020600"/>
          </a:xfrm>
          <a:prstGeom prst="rect">
            <a:avLst/>
          </a:prstGeom>
        </p:spPr>
        <p:txBody>
          <a:bodyPr anchorCtr="0" anchor="t" bIns="34275" lIns="274325" spcFirstLastPara="1" rIns="274325" wrap="square" tIns="0">
            <a:no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DeepRoad composed of</a:t>
            </a:r>
            <a:endParaRPr/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DeepRoad</a:t>
            </a:r>
            <a:r>
              <a:rPr baseline="-25000" lang="de"/>
              <a:t>MT</a:t>
            </a:r>
            <a:endParaRPr baseline="-25000"/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DeepRoad</a:t>
            </a:r>
            <a:r>
              <a:rPr baseline="-25000" lang="de"/>
              <a:t>IV</a:t>
            </a:r>
            <a:endParaRPr baseline="-25000"/>
          </a:p>
        </p:txBody>
      </p:sp>
      <p:sp>
        <p:nvSpPr>
          <p:cNvPr id="187" name="Google Shape;187;p34"/>
          <p:cNvSpPr txBox="1"/>
          <p:nvPr>
            <p:ph idx="1" type="body"/>
          </p:nvPr>
        </p:nvSpPr>
        <p:spPr>
          <a:xfrm>
            <a:off x="311700" y="1152475"/>
            <a:ext cx="8520600" cy="770100"/>
          </a:xfrm>
          <a:prstGeom prst="rect">
            <a:avLst/>
          </a:prstGeom>
        </p:spPr>
        <p:txBody>
          <a:bodyPr anchorCtr="0" anchor="t" bIns="34275" lIns="274325" spcFirstLastPara="1" rIns="274325" wrap="square" tIns="0">
            <a:no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Safety aspect essential for AD systems</a:t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Prior work on testing AD systems have limitations</a:t>
            </a:r>
            <a:endParaRPr/>
          </a:p>
        </p:txBody>
      </p:sp>
      <p:pic>
        <p:nvPicPr>
          <p:cNvPr id="188" name="Google Shape;1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50" y="1872100"/>
            <a:ext cx="7644601" cy="13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34"/>
          <p:cNvSpPr txBox="1"/>
          <p:nvPr/>
        </p:nvSpPr>
        <p:spPr>
          <a:xfrm>
            <a:off x="7027975" y="-76200"/>
            <a:ext cx="21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</a:rPr>
              <a:t>DeepRoad, Robin Dehler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457200" y="470809"/>
            <a:ext cx="82296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2633"/>
              </a:buClr>
              <a:buSzPts val="2600"/>
              <a:buFont typeface="Arial"/>
              <a:buNone/>
            </a:pPr>
            <a:r>
              <a:rPr lang="de"/>
              <a:t>DeepRoad</a:t>
            </a:r>
            <a:endParaRPr/>
          </a:p>
        </p:txBody>
      </p:sp>
      <p:sp>
        <p:nvSpPr>
          <p:cNvPr id="197" name="Google Shape;197;p35"/>
          <p:cNvSpPr txBox="1"/>
          <p:nvPr>
            <p:ph idx="1" type="body"/>
          </p:nvPr>
        </p:nvSpPr>
        <p:spPr>
          <a:xfrm>
            <a:off x="311700" y="1152475"/>
            <a:ext cx="4320000" cy="3416400"/>
          </a:xfrm>
          <a:prstGeom prst="rect">
            <a:avLst/>
          </a:prstGeom>
        </p:spPr>
        <p:txBody>
          <a:bodyPr anchorCtr="0" anchor="t" bIns="34275" lIns="274325" spcFirstLastPara="1" rIns="274325" wrap="square" tIns="0">
            <a:no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DeepRoad</a:t>
            </a:r>
            <a:r>
              <a:rPr baseline="-25000" lang="de"/>
              <a:t>MT</a:t>
            </a:r>
            <a:endParaRPr/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Develops metamorphic testing module</a:t>
            </a:r>
            <a:endParaRPr/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GAN-based technique</a:t>
            </a:r>
            <a:endParaRPr/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Testing of accuracy and reliability</a:t>
            </a:r>
            <a:endParaRPr/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DeepRoad</a:t>
            </a:r>
            <a:r>
              <a:rPr baseline="-25000" lang="de"/>
              <a:t>IV</a:t>
            </a:r>
            <a:endParaRPr/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VGGNet and PCA</a:t>
            </a:r>
            <a:endParaRPr/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Validates inputs by comparing distance</a:t>
            </a:r>
            <a:endParaRPr/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100" y="1095725"/>
            <a:ext cx="4795225" cy="222301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1"/>
                </a:solidFill>
                <a:highlight>
                  <a:schemeClr val="dk1"/>
                </a:highlight>
              </a:rPr>
              <a:t>‹#›</a:t>
            </a:fld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200" name="Google Shape;200;p35"/>
          <p:cNvSpPr txBox="1"/>
          <p:nvPr/>
        </p:nvSpPr>
        <p:spPr>
          <a:xfrm>
            <a:off x="7027975" y="-76200"/>
            <a:ext cx="21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</a:rPr>
              <a:t>DeepRoad, Robin Dehler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34275" lIns="274325" spcFirstLastPara="1" rIns="27432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Revision: Network Architectures</a:t>
            </a:r>
            <a:endParaRPr/>
          </a:p>
        </p:txBody>
      </p:sp>
      <p:sp>
        <p:nvSpPr>
          <p:cNvPr id="207" name="Google Shape;207;p36"/>
          <p:cNvSpPr txBox="1"/>
          <p:nvPr>
            <p:ph idx="1" type="body"/>
          </p:nvPr>
        </p:nvSpPr>
        <p:spPr>
          <a:xfrm>
            <a:off x="311700" y="1152475"/>
            <a:ext cx="4831800" cy="3416400"/>
          </a:xfrm>
          <a:prstGeom prst="rect">
            <a:avLst/>
          </a:prstGeom>
        </p:spPr>
        <p:txBody>
          <a:bodyPr anchorCtr="0" anchor="t" bIns="34275" lIns="274325" spcFirstLastPara="1" rIns="274325" wrap="square" tIns="0">
            <a:no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Convolutional Neural Networks</a:t>
            </a:r>
            <a:endParaRPr/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Convolutional layer as key component</a:t>
            </a:r>
            <a:endParaRPr/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Image processing with kernels</a:t>
            </a:r>
            <a:endParaRPr/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Allows weight sharing and can greatly save training effort</a:t>
            </a:r>
            <a:br>
              <a:rPr lang="de"/>
            </a:b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Recurrent Neural Networks</a:t>
            </a:r>
            <a:endParaRPr/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Models connections between frames</a:t>
            </a:r>
            <a:endParaRPr/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NN with feedback connections</a:t>
            </a:r>
            <a:endParaRPr/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Loops to forward the previous state to the input</a:t>
            </a:r>
            <a:endParaRPr/>
          </a:p>
        </p:txBody>
      </p:sp>
      <p:pic>
        <p:nvPicPr>
          <p:cNvPr id="208" name="Google Shape;2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522" y="926738"/>
            <a:ext cx="3925453" cy="32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10" name="Google Shape;210;p36"/>
          <p:cNvSpPr txBox="1"/>
          <p:nvPr/>
        </p:nvSpPr>
        <p:spPr>
          <a:xfrm>
            <a:off x="7027975" y="-76200"/>
            <a:ext cx="21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</a:rPr>
              <a:t>DeepRoad, Robin Dehler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34275" lIns="274325" spcFirstLastPara="1" rIns="27432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Revision: Generative Adversarial Networks</a:t>
            </a:r>
            <a:endParaRPr/>
          </a:p>
        </p:txBody>
      </p:sp>
      <p:sp>
        <p:nvSpPr>
          <p:cNvPr id="217" name="Google Shape;21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274325" spcFirstLastPara="1" rIns="274325" wrap="square" tIns="0">
            <a:no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Aligns data distribution and model distribution</a:t>
            </a:r>
            <a:br>
              <a:rPr lang="de"/>
            </a:b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Main idea:</a:t>
            </a:r>
            <a:endParaRPr/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AutoNum type="alphaLcPeriod"/>
            </a:pPr>
            <a:r>
              <a:rPr lang="de"/>
              <a:t>Draw samples </a:t>
            </a:r>
            <a:r>
              <a:rPr i="1" lang="de"/>
              <a:t>(x)</a:t>
            </a:r>
            <a:r>
              <a:rPr lang="de"/>
              <a:t> from data distribution </a:t>
            </a:r>
            <a:r>
              <a:rPr i="1" lang="de"/>
              <a:t>(p</a:t>
            </a:r>
            <a:r>
              <a:rPr baseline="-25000" i="1" lang="de"/>
              <a:t>data</a:t>
            </a:r>
            <a:r>
              <a:rPr i="1" lang="de"/>
              <a:t>)</a:t>
            </a:r>
            <a:r>
              <a:rPr lang="de"/>
              <a:t> </a:t>
            </a:r>
            <a:r>
              <a:rPr i="1" lang="de"/>
              <a:t>[i.e. real images]</a:t>
            </a:r>
            <a:endParaRPr i="1"/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AutoNum type="alphaLcPeriod"/>
            </a:pPr>
            <a:r>
              <a:rPr lang="de"/>
              <a:t>Draw samples from model distribution </a:t>
            </a:r>
            <a:r>
              <a:rPr i="1" lang="de"/>
              <a:t>(p</a:t>
            </a:r>
            <a:r>
              <a:rPr baseline="-25000" i="1" lang="de"/>
              <a:t>g</a:t>
            </a:r>
            <a:r>
              <a:rPr i="1" lang="de"/>
              <a:t>)</a:t>
            </a:r>
            <a:r>
              <a:rPr lang="de"/>
              <a:t> based on set of latent variables </a:t>
            </a:r>
            <a:r>
              <a:rPr i="1" lang="de"/>
              <a:t>(z)</a:t>
            </a:r>
            <a:r>
              <a:rPr lang="de"/>
              <a:t> drawn from a prior distribution </a:t>
            </a:r>
            <a:r>
              <a:rPr i="1" lang="de"/>
              <a:t>(p</a:t>
            </a:r>
            <a:r>
              <a:rPr baseline="-25000" i="1" lang="de"/>
              <a:t>z</a:t>
            </a:r>
            <a:r>
              <a:rPr i="1" lang="de"/>
              <a:t>)</a:t>
            </a:r>
            <a:r>
              <a:rPr lang="de"/>
              <a:t> </a:t>
            </a:r>
            <a:r>
              <a:rPr i="1" lang="de"/>
              <a:t>[i.e. generated (synthetic) images]</a:t>
            </a:r>
            <a:endParaRPr i="1"/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AutoNum type="alphaLcPeriod"/>
            </a:pPr>
            <a:r>
              <a:rPr lang="de"/>
              <a:t>Detect samples coming from </a:t>
            </a:r>
            <a:r>
              <a:rPr i="1" lang="de"/>
              <a:t>(p</a:t>
            </a:r>
            <a:r>
              <a:rPr baseline="-25000" i="1" lang="de"/>
              <a:t>data</a:t>
            </a:r>
            <a:r>
              <a:rPr i="1" lang="de"/>
              <a:t>)</a:t>
            </a:r>
            <a:r>
              <a:rPr lang="de"/>
              <a:t> with </a:t>
            </a:r>
            <a:r>
              <a:rPr b="1" lang="de"/>
              <a:t>Discriminator </a:t>
            </a:r>
            <a:r>
              <a:rPr lang="de"/>
              <a:t>network</a:t>
            </a:r>
            <a:endParaRPr/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AutoNum type="alphaLcPeriod"/>
            </a:pPr>
            <a:r>
              <a:rPr b="1" lang="de"/>
              <a:t>Goal:</a:t>
            </a:r>
            <a:r>
              <a:rPr lang="de"/>
              <a:t> </a:t>
            </a:r>
            <a:r>
              <a:rPr i="1" lang="de"/>
              <a:t>p</a:t>
            </a:r>
            <a:r>
              <a:rPr baseline="-25000" i="1" lang="de"/>
              <a:t>g</a:t>
            </a:r>
            <a:r>
              <a:rPr i="1" lang="de"/>
              <a:t> = p</a:t>
            </a:r>
            <a:r>
              <a:rPr baseline="-25000" i="1" lang="de"/>
              <a:t>data</a:t>
            </a:r>
            <a:r>
              <a:rPr i="1" lang="de"/>
              <a:t> </a:t>
            </a:r>
            <a:r>
              <a:rPr lang="de"/>
              <a:t>  &gt;  </a:t>
            </a:r>
            <a:r>
              <a:rPr b="1" lang="de"/>
              <a:t>Nash Equilibrium</a:t>
            </a:r>
            <a:endParaRPr b="1"/>
          </a:p>
        </p:txBody>
      </p:sp>
      <p:sp>
        <p:nvSpPr>
          <p:cNvPr id="218" name="Google Shape;21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19" name="Google Shape;219;p37"/>
          <p:cNvSpPr txBox="1"/>
          <p:nvPr/>
        </p:nvSpPr>
        <p:spPr>
          <a:xfrm>
            <a:off x="7027975" y="-76200"/>
            <a:ext cx="21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</a:rPr>
              <a:t>DeepRoad, Robin Dehler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34275" lIns="274325" spcFirstLastPara="1" rIns="27432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Revision: GAN Training Process</a:t>
            </a:r>
            <a:endParaRPr/>
          </a:p>
        </p:txBody>
      </p:sp>
      <p:sp>
        <p:nvSpPr>
          <p:cNvPr id="226" name="Google Shape;226;p38"/>
          <p:cNvSpPr txBox="1"/>
          <p:nvPr>
            <p:ph idx="1" type="body"/>
          </p:nvPr>
        </p:nvSpPr>
        <p:spPr>
          <a:xfrm>
            <a:off x="166625" y="1152475"/>
            <a:ext cx="4266900" cy="1868400"/>
          </a:xfrm>
          <a:prstGeom prst="rect">
            <a:avLst/>
          </a:prstGeom>
        </p:spPr>
        <p:txBody>
          <a:bodyPr anchorCtr="0" anchor="t" bIns="34275" lIns="274325" spcFirstLastPara="1" rIns="274325" wrap="square" tIns="0">
            <a:no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Train discriminator (D) and generator (G) at the same time</a:t>
            </a:r>
            <a:endParaRPr/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Called adversarial training</a:t>
            </a:r>
            <a:br>
              <a:rPr lang="de"/>
            </a:b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G generates images from input noise</a:t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4572000" y="1017725"/>
            <a:ext cx="4266900" cy="1868400"/>
          </a:xfrm>
          <a:prstGeom prst="rect">
            <a:avLst/>
          </a:prstGeom>
        </p:spPr>
        <p:txBody>
          <a:bodyPr anchorCtr="0" anchor="t" bIns="34275" lIns="274325" spcFirstLastPara="1" rIns="274325" wrap="square" tIns="0">
            <a:no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D classifies images into real or fake</a:t>
            </a:r>
            <a:br>
              <a:rPr lang="de"/>
            </a:b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G tries to fool model D</a:t>
            </a:r>
            <a:endParaRPr/>
          </a:p>
          <a:p>
            <a:pPr indent="-177800" lvl="1" marL="5207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D acts as supervision on model G</a:t>
            </a:r>
            <a:endParaRPr/>
          </a:p>
          <a:p>
            <a:pPr indent="-177800" lvl="1" marL="5207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No labels needed for training a GAN</a:t>
            </a:r>
            <a:endParaRPr/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950" y="2381450"/>
            <a:ext cx="4570999" cy="199347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8"/>
          <p:cNvSpPr txBox="1"/>
          <p:nvPr/>
        </p:nvSpPr>
        <p:spPr>
          <a:xfrm>
            <a:off x="2674550" y="3811200"/>
            <a:ext cx="1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/>
              <a:t>Src: https://www.google.com/url?sa=i&amp;url=https%3A%2F%2Fwiki.pathmind.com%2Fgenerative-adversarial-network-gan&amp;psig=AOvVaw2Uhayno0Dv-munrOzwp-Dz&amp;ust=1636291852278000&amp;source=images&amp;cd=vfe&amp;ved=0CAsQjRxqFwoTCOCR07rsg_QCFQAAAAAdAAAAABAi</a:t>
            </a:r>
            <a:endParaRPr sz="500"/>
          </a:p>
        </p:txBody>
      </p:sp>
      <p:sp>
        <p:nvSpPr>
          <p:cNvPr id="230" name="Google Shape;230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31" name="Google Shape;231;p38"/>
          <p:cNvSpPr txBox="1"/>
          <p:nvPr/>
        </p:nvSpPr>
        <p:spPr>
          <a:xfrm>
            <a:off x="7027975" y="-76200"/>
            <a:ext cx="21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</a:rPr>
              <a:t>DeepRoad, Robin Dehler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idx="1" type="body"/>
          </p:nvPr>
        </p:nvSpPr>
        <p:spPr>
          <a:xfrm>
            <a:off x="457200" y="1200150"/>
            <a:ext cx="8229600" cy="30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Test to detect software faults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Capable to solve the test oracle problem via Metamorph Relations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MR formulation:</a:t>
            </a:r>
            <a:br>
              <a:rPr lang="de"/>
            </a:b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MT: Testing p̂ via cross-checking inputs and outputs with MRs</a:t>
            </a:r>
            <a:br>
              <a:rPr lang="de"/>
            </a:b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Specific to problem of the paper:</a:t>
            </a:r>
            <a:br>
              <a:rPr lang="de"/>
            </a:br>
            <a:br>
              <a:rPr lang="de"/>
            </a:br>
            <a:br>
              <a:rPr lang="de"/>
            </a:b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DNN is the AD system that maps each image into a predicted steering angle signal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9"/>
          <p:cNvSpPr txBox="1"/>
          <p:nvPr>
            <p:ph type="title"/>
          </p:nvPr>
        </p:nvSpPr>
        <p:spPr>
          <a:xfrm>
            <a:off x="457200" y="470809"/>
            <a:ext cx="82296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2633"/>
              </a:buClr>
              <a:buSzPts val="2600"/>
              <a:buFont typeface="Arial"/>
              <a:buNone/>
            </a:pPr>
            <a:r>
              <a:rPr lang="de"/>
              <a:t>Metamorphic DNN Testing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150" y="1652750"/>
            <a:ext cx="2332425" cy="3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010" y="2945975"/>
            <a:ext cx="6029974" cy="4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42" name="Google Shape;242;p39"/>
          <p:cNvSpPr txBox="1"/>
          <p:nvPr/>
        </p:nvSpPr>
        <p:spPr>
          <a:xfrm>
            <a:off x="7027975" y="-76200"/>
            <a:ext cx="21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</a:rPr>
              <a:t>DeepRoad, Robin Dehler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idx="1" type="body"/>
          </p:nvPr>
        </p:nvSpPr>
        <p:spPr>
          <a:xfrm>
            <a:off x="457200" y="1200150"/>
            <a:ext cx="5164500" cy="28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DeepTest also applied MT, but with limitations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DeepRoad complements DeepTest by leveraging UNIT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Unsupervised image-to-image trafo with GANs and VAEs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UNIT can transform image to another domain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Total loss is dependent 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VAE loss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GAN loss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Cycle-consistency loss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Optimization with SGD</a:t>
            </a:r>
            <a:endParaRPr/>
          </a:p>
        </p:txBody>
      </p:sp>
      <p:sp>
        <p:nvSpPr>
          <p:cNvPr id="249" name="Google Shape;249;p40"/>
          <p:cNvSpPr txBox="1"/>
          <p:nvPr>
            <p:ph type="title"/>
          </p:nvPr>
        </p:nvSpPr>
        <p:spPr>
          <a:xfrm>
            <a:off x="457200" y="470809"/>
            <a:ext cx="82296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2633"/>
              </a:buClr>
              <a:buSzPts val="2600"/>
              <a:buFont typeface="Arial"/>
              <a:buNone/>
            </a:pPr>
            <a:r>
              <a:rPr lang="de"/>
              <a:t>DNN-based Road Scene Transformation</a:t>
            </a:r>
            <a:endParaRPr/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525" y="1094925"/>
            <a:ext cx="3020097" cy="16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3298" y="3467375"/>
            <a:ext cx="5462326" cy="61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53" name="Google Shape;253;p40"/>
          <p:cNvSpPr txBox="1"/>
          <p:nvPr/>
        </p:nvSpPr>
        <p:spPr>
          <a:xfrm>
            <a:off x="7027975" y="-76200"/>
            <a:ext cx="21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</a:rPr>
              <a:t>DeepRoad, Robin Dehler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457200" y="1200150"/>
            <a:ext cx="43893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Steps: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"/>
              <a:t>Take training images, utilize UNIT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"/>
              <a:t>Use well-trained model to transform set from sunny to snowy weather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"/>
              <a:t>Feed pairs to ADS and compare</a:t>
            </a:r>
            <a:br>
              <a:rPr lang="de"/>
            </a:br>
            <a:br>
              <a:rPr lang="de"/>
            </a:b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/>
              <a:t>Inconsistencies in steering angle indicate issues</a:t>
            </a:r>
            <a:br>
              <a:rPr lang="de"/>
            </a:br>
            <a:endParaRPr/>
          </a:p>
        </p:txBody>
      </p:sp>
      <p:sp>
        <p:nvSpPr>
          <p:cNvPr id="260" name="Google Shape;260;p41"/>
          <p:cNvSpPr txBox="1"/>
          <p:nvPr>
            <p:ph type="title"/>
          </p:nvPr>
        </p:nvSpPr>
        <p:spPr>
          <a:xfrm>
            <a:off x="457200" y="470809"/>
            <a:ext cx="8229600" cy="5135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74325" spcFirstLastPara="1" rIns="27432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2633"/>
              </a:buClr>
              <a:buSzPts val="2600"/>
              <a:buFont typeface="Arial"/>
              <a:buNone/>
            </a:pPr>
            <a:r>
              <a:rPr lang="de"/>
              <a:t>Framework for DeepRoad</a:t>
            </a:r>
            <a:r>
              <a:rPr baseline="-25000" lang="de"/>
              <a:t>MT</a:t>
            </a:r>
            <a:endParaRPr baseline="-25000"/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400" y="1060650"/>
            <a:ext cx="4020350" cy="3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1"/>
          <p:cNvPicPr preferRelativeResize="0"/>
          <p:nvPr/>
        </p:nvPicPr>
        <p:blipFill rotWithShape="1">
          <a:blip r:embed="rId4">
            <a:alphaModFix/>
          </a:blip>
          <a:srcRect b="0" l="40898" r="0" t="0"/>
          <a:stretch/>
        </p:blipFill>
        <p:spPr>
          <a:xfrm>
            <a:off x="1760377" y="2337425"/>
            <a:ext cx="2269624" cy="29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64" name="Google Shape;264;p41"/>
          <p:cNvSpPr txBox="1"/>
          <p:nvPr/>
        </p:nvSpPr>
        <p:spPr>
          <a:xfrm>
            <a:off x="7027975" y="-76200"/>
            <a:ext cx="21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</a:rPr>
              <a:t>DeepRoad, Robin Dehler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862633"/>
      </a:dk2>
      <a:lt2>
        <a:srgbClr val="76797D"/>
      </a:lt2>
      <a:accent1>
        <a:srgbClr val="9B2B24"/>
      </a:accent1>
      <a:accent2>
        <a:srgbClr val="D1A117"/>
      </a:accent2>
      <a:accent3>
        <a:srgbClr val="A8431E"/>
      </a:accent3>
      <a:accent4>
        <a:srgbClr val="C67530"/>
      </a:accent4>
      <a:accent5>
        <a:srgbClr val="A79968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